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978" r:id="rId2"/>
    <p:sldId id="275" r:id="rId3"/>
    <p:sldId id="3981" r:id="rId4"/>
    <p:sldId id="3970" r:id="rId5"/>
    <p:sldId id="3995" r:id="rId6"/>
    <p:sldId id="3996" r:id="rId7"/>
    <p:sldId id="4002" r:id="rId8"/>
    <p:sldId id="4000" r:id="rId9"/>
    <p:sldId id="4009" r:id="rId10"/>
    <p:sldId id="4008" r:id="rId11"/>
    <p:sldId id="4010" r:id="rId12"/>
    <p:sldId id="4007" r:id="rId13"/>
    <p:sldId id="4001" r:id="rId14"/>
    <p:sldId id="39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8" autoAdjust="0"/>
    <p:restoredTop sz="93401" autoAdjust="0"/>
  </p:normalViewPr>
  <p:slideViewPr>
    <p:cSldViewPr snapToGrid="0">
      <p:cViewPr varScale="1">
        <p:scale>
          <a:sx n="103" d="100"/>
          <a:sy n="103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7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4D4A9-8AFE-4F63-9CB5-894DF3674BEC}" type="datetimeFigureOut">
              <a:rPr lang="en-US" smtClean="0"/>
              <a:t>8/22/22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8363C-B12A-4ED0-BD0E-0CA8046AD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8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4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7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9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9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37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15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45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6AE20-4174-4631-BF9B-BE4F8EB3D2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7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7E945-B4F9-4E7F-B8FA-D2606EC65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B4BA1-109C-4A85-9ED6-104DA8D19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5B44D-5E6B-4F8C-83D1-6A834ACD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BCFA-344E-BD4A-8F90-2357238B8F56}" type="datetime1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88E8C-7B92-4512-B2F7-FB6564F8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BC2D2-4D5D-4E61-9AC5-5A695977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C0C4-17B9-4D84-861D-B6C3AAAC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14F35-EE35-4ECA-96A0-9F678615C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561E7-F319-4D13-8D98-AED355DF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6161-1E2D-B840-8316-A52BC4E27B08}" type="datetime1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8570D-66E0-4EB6-B175-D93C6168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CDC77-5942-4D5A-B483-4869BA35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B789BB-7BFE-468B-AFDE-2165AA01E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D7E11-352F-4CA9-9A26-8A72253B9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1965C-45C2-43B5-84A2-464624C6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E83B-1530-9643-9E41-E6FDC517F7FE}" type="datetime1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1AC82-87D3-4C33-94C4-D64B8E5B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7BAE-E307-4048-9B99-91517B27D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E3AF-529F-42FB-BB5B-FE4E1046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E671F-E5D5-4BD7-94CB-D53FE6264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F7123-3738-45ED-9729-260F1EBD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0A196-98B1-8C45-ABB6-B867448FC33F}" type="datetime1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1A51D-4891-4DD0-9032-34EC3E09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08167-3B1A-488A-9426-D86092CC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0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7B792-7B58-463E-95F5-81FDA1433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ED0DA-3271-457F-AC54-C7E38CD8E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2B472-5DD2-4161-B00F-ED4BC843B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9C2BB-8C8D-2C40-A555-DCD5521CF99D}" type="datetime1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07670-15C8-44C4-AE90-04D09367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D5121-A7B2-41F5-8CD7-CF5242B3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93B9-0DAF-43D6-BE08-025D48D8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E555F-DD96-4975-9941-2DB6252A6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167C7-1374-4264-921E-A37982565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6F398-12B4-453B-86FD-F623C90F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43804-EC88-4942-854E-B28502F8EE54}" type="datetime1">
              <a:rPr lang="en-US" smtClean="0"/>
              <a:t>8/22/22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A9D4A-5614-46CF-9E8B-99DA4D25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950B8-0C08-4BF4-B33E-278CDCFF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F857-AC11-4305-A67B-3102EBE8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35427-C6E0-4EDB-A718-BBE0233CF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08806-471B-4124-9084-200D8CC54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9B6AB-C3A6-4F8A-991D-D5FEE070E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82FB8-39D2-4F9B-BB6C-6E12B9929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1F9448-5085-439C-AA08-2274DDD8B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414C-0B9E-AA4F-BAFA-6DFAF4C7D683}" type="datetime1">
              <a:rPr lang="en-US" smtClean="0"/>
              <a:t>8/22/22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CAC67-BAED-4B72-A163-CA68A985D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C82A1-C9B7-473E-996D-8638A813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6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6FEE-532F-4F43-9E2A-DFE83754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CFB18-27E2-4DA3-858A-2ACCE20B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010C-0BC9-FD42-B53F-0660FE8539DA}" type="datetime1">
              <a:rPr lang="en-US" smtClean="0"/>
              <a:t>8/22/22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F59CF-7A0B-4B90-8CCB-906322D0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66705-81F0-4045-8E23-B9F2D45A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4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95D8D1-479A-49AE-AB81-E40769BA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7318-B8DB-4A44-AC6B-62F73AC81028}" type="datetime1">
              <a:rPr lang="en-US" smtClean="0"/>
              <a:t>8/22/22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BCCB7-1AB9-417F-9247-D2942DE1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C129-0E43-40A6-858B-2EC675AA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3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0617-D681-46D7-BCC9-C626E1C1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86AB2-02F7-4518-BA90-AB83B245A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0957F-93E3-4F58-83F0-AF34817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F0817-1B3F-4375-B5BC-69177840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CBAB-AB0C-3A44-981E-47A819453DAE}" type="datetime1">
              <a:rPr lang="en-US" smtClean="0"/>
              <a:t>8/22/22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AFB11-2262-4C56-937F-45F969FB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2A99E-3614-4729-84EA-C8AEBA35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6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8B1F-CEC6-4EB3-91D8-6F44A73D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92611B-5CAD-4203-94EF-24C446AF5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7EB9B-B248-4D85-84A5-44249FEA4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5A574-B13F-4AA8-8FCA-645C39A45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73ED-34B4-5646-83E2-DDC52DF1AADF}" type="datetime1">
              <a:rPr lang="en-US" smtClean="0"/>
              <a:t>8/22/22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8CC97-1E78-4F45-B86C-52F43F7A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C8BE1-DC1B-4FB6-A9BE-E0A95B04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2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3DC3A9-50F7-4047-B2E8-E893B834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DF1EE-1277-40CB-953D-5626CB110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1F06-4F40-471A-9104-BE2887D30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FAF21-42A6-7944-A7DC-EB0E743B0DCF}" type="datetime1">
              <a:rPr lang="en-US" smtClean="0"/>
              <a:t>8/22/22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5C1A3-B97E-45DF-AE5B-EC76178B8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2CE58-BCB5-47D4-88E9-6A4B46C09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ADA34-1F9E-4661-8648-C98F5CEB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5.jpeg"/><Relationship Id="rId7" Type="http://schemas.openxmlformats.org/officeDocument/2006/relationships/hyperlink" Target="mailto:byfmo1@gmail.com" TargetMode="Externa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boneenstevenson@gmail.com" TargetMode="External"/><Relationship Id="rId11" Type="http://schemas.openxmlformats.org/officeDocument/2006/relationships/image" Target="../media/image20.jpeg"/><Relationship Id="rId5" Type="http://schemas.openxmlformats.org/officeDocument/2006/relationships/hyperlink" Target="mailto:ashleymarti@gmail.com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urveymonkey.com/r/HBHZZQ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nrcrim.org/toolkits/community-health-workers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CHWSolutions2022/" TargetMode="External"/><Relationship Id="rId4" Type="http://schemas.openxmlformats.org/officeDocument/2006/relationships/hyperlink" Target="https://nrcrim.org/toolkits/community-health-worker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5.jpeg"/><Relationship Id="rId7" Type="http://schemas.openxmlformats.org/officeDocument/2006/relationships/hyperlink" Target="mailto:byfmo1@gmail.com" TargetMode="Externa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boneenstevenson@gmail.com" TargetMode="External"/><Relationship Id="rId11" Type="http://schemas.openxmlformats.org/officeDocument/2006/relationships/image" Target="../media/image20.jpeg"/><Relationship Id="rId5" Type="http://schemas.openxmlformats.org/officeDocument/2006/relationships/hyperlink" Target="mailto:ashleymarti@gmail.com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rcrim.org/toolkits/community-health-worker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nee.gust@hennepin.us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B8D6C8-3E18-4194-9A28-D575D0EF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56" y="544138"/>
            <a:ext cx="4336412" cy="94317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97BA68D-C741-46FC-AD7E-033E3DFBC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34" y="2021460"/>
            <a:ext cx="3508448" cy="108626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1584777-21AC-4C1D-BB64-283D9A201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712" y="3419454"/>
            <a:ext cx="2294236" cy="1388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D489D4-0E71-48FE-B181-48B97F96E8F0}"/>
              </a:ext>
            </a:extLst>
          </p:cNvPr>
          <p:cNvSpPr txBox="1"/>
          <p:nvPr/>
        </p:nvSpPr>
        <p:spPr>
          <a:xfrm>
            <a:off x="123364" y="207280"/>
            <a:ext cx="5972636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+mj-lt"/>
              </a:rPr>
              <a:t>CHW Summer Café Chat #3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j-lt"/>
              </a:rPr>
              <a:t>What’s Next for CHWs?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+mj-lt"/>
              </a:rPr>
              <a:t>Motivating Patients and Communities to Choose Health</a:t>
            </a:r>
            <a:endParaRPr lang="en-US" sz="1000" dirty="0"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August 23, 2022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12:00 pm – 1:00 pm 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6A5DB1-03B9-C4B3-D12F-9AF1E6FB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F34B3-3DEC-021D-B552-0F13C0CC1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298"/>
            <a:ext cx="7364804" cy="4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75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29410-A152-4BA1-A25C-35966F3B2EDD}"/>
              </a:ext>
            </a:extLst>
          </p:cNvPr>
          <p:cNvSpPr txBox="1"/>
          <p:nvPr/>
        </p:nvSpPr>
        <p:spPr>
          <a:xfrm>
            <a:off x="229848" y="1165238"/>
            <a:ext cx="6635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cs typeface="Times New Roman" panose="02020603050405020304" pitchFamily="18" charset="0"/>
              </a:rPr>
              <a:t>CHWs Working with Primary Care Providers</a:t>
            </a:r>
          </a:p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Ron Jankowski, MD</a:t>
            </a:r>
          </a:p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Medical Director, CHW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7F1F1-5171-6F3B-C335-2AAB989DBF76}"/>
              </a:ext>
            </a:extLst>
          </p:cNvPr>
          <p:cNvSpPr txBox="1"/>
          <p:nvPr/>
        </p:nvSpPr>
        <p:spPr>
          <a:xfrm>
            <a:off x="508413" y="3095661"/>
            <a:ext cx="63570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anose="02020603050405020304" pitchFamily="18" charset="0"/>
              </a:rPr>
              <a:t>How have you seen CHWs help patients choose health?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anose="02020603050405020304" pitchFamily="18" charset="0"/>
              </a:rPr>
              <a:t>In an ideal world, what are the ways CHWs can relate to physicians and other clinicians?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anose="02020603050405020304" pitchFamily="18" charset="0"/>
              </a:rPr>
              <a:t>As a primary care physician, what do you most want CHWs to know about their role and impact?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5472E-8E5D-0700-CE72-53BFA1EF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1FC44-8B16-CA43-D84C-D639A366EF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29410-A152-4BA1-A25C-35966F3B2EDD}"/>
              </a:ext>
            </a:extLst>
          </p:cNvPr>
          <p:cNvSpPr txBox="1"/>
          <p:nvPr/>
        </p:nvSpPr>
        <p:spPr>
          <a:xfrm>
            <a:off x="5864529" y="658611"/>
            <a:ext cx="66356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cs typeface="Times New Roman" panose="02020603050405020304" pitchFamily="18" charset="0"/>
              </a:rPr>
              <a:t>Migrant Clinicians Network</a:t>
            </a:r>
          </a:p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Alma Galvan, Senior Program Manager</a:t>
            </a:r>
          </a:p>
          <a:p>
            <a:pPr algn="ctr"/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7F1F1-5171-6F3B-C335-2AAB989DBF76}"/>
              </a:ext>
            </a:extLst>
          </p:cNvPr>
          <p:cNvSpPr txBox="1"/>
          <p:nvPr/>
        </p:nvSpPr>
        <p:spPr>
          <a:xfrm>
            <a:off x="5834918" y="3145088"/>
            <a:ext cx="6357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anose="02020603050405020304" pitchFamily="18" charset="0"/>
              </a:rPr>
              <a:t>What’s next for Community Health Workers at MCN?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5472E-8E5D-0700-CE72-53BFA1EF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97A389B3-DB7A-DE71-9312-75246E489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>
          <a:xfrm>
            <a:off x="0" y="0"/>
            <a:ext cx="5685770" cy="68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ose-up of cup of cappuccino in person's hands">
            <a:extLst>
              <a:ext uri="{FF2B5EF4-FFF2-40B4-BE49-F238E27FC236}">
                <a16:creationId xmlns:a16="http://schemas.microsoft.com/office/drawing/2014/main" id="{9AFCA17C-4016-A803-26CB-1510E0E36B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868226"/>
            <a:ext cx="12237720" cy="8169329"/>
          </a:xfrm>
          <a:prstGeom prst="rect">
            <a:avLst/>
          </a:prstGeom>
        </p:spPr>
      </p:pic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AFD66A67-BAAA-4F6C-8127-31A0F96AF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6"/>
          <a:stretch/>
        </p:blipFill>
        <p:spPr bwMode="auto">
          <a:xfrm>
            <a:off x="4008714" y="4174419"/>
            <a:ext cx="1490436" cy="18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7C4304-7947-4D29-A2FF-DCCDEA5ED2FD}"/>
              </a:ext>
            </a:extLst>
          </p:cNvPr>
          <p:cNvSpPr txBox="1"/>
          <p:nvPr/>
        </p:nvSpPr>
        <p:spPr>
          <a:xfrm>
            <a:off x="1917818" y="2209246"/>
            <a:ext cx="226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Paula Brown, CHW Senior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Hennepin Healthcare</a:t>
            </a:r>
          </a:p>
          <a:p>
            <a:r>
              <a:rPr lang="en-US" sz="1200" dirty="0" err="1"/>
              <a:t>Paula.Brown@hcmed.org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9F597-96AB-4BB5-8E81-C7CC6991DED3}"/>
              </a:ext>
            </a:extLst>
          </p:cNvPr>
          <p:cNvSpPr txBox="1"/>
          <p:nvPr/>
        </p:nvSpPr>
        <p:spPr>
          <a:xfrm>
            <a:off x="9913395" y="5612237"/>
            <a:ext cx="2427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+mj-lt"/>
              </a:rPr>
              <a:t>Tarri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Wyre</a:t>
            </a:r>
            <a:r>
              <a:rPr lang="en-US" sz="1200" b="1" dirty="0">
                <a:latin typeface="+mj-lt"/>
              </a:rPr>
              <a:t>, CHWI, BS</a:t>
            </a:r>
          </a:p>
          <a:p>
            <a:r>
              <a:rPr lang="en-US" sz="1200" b="1" dirty="0">
                <a:latin typeface="+mj-lt"/>
              </a:rPr>
              <a:t>Manager, Community Health Workers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Community Benefits Corporation</a:t>
            </a:r>
          </a:p>
          <a:p>
            <a:r>
              <a:rPr lang="en-US" sz="1200" b="0" dirty="0">
                <a:latin typeface="+mj-lt"/>
                <a:cs typeface="Times New Roman" panose="02020603050405020304" pitchFamily="18" charset="0"/>
              </a:rPr>
              <a:t>Memorial Hermann Health System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9AFDE9-999D-4138-8DEF-CA930B5267AC}"/>
              </a:ext>
            </a:extLst>
          </p:cNvPr>
          <p:cNvSpPr txBox="1"/>
          <p:nvPr/>
        </p:nvSpPr>
        <p:spPr>
          <a:xfrm>
            <a:off x="5499150" y="5339768"/>
            <a:ext cx="2105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Ashley Rodriguez, CHW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Texas</a:t>
            </a:r>
          </a:p>
          <a:p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ashleymarti@gmail.com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B76278-A758-4B91-837E-7ED7AA7B16EB}"/>
              </a:ext>
            </a:extLst>
          </p:cNvPr>
          <p:cNvSpPr txBox="1"/>
          <p:nvPr/>
        </p:nvSpPr>
        <p:spPr>
          <a:xfrm>
            <a:off x="1555793" y="4312988"/>
            <a:ext cx="226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cs typeface="Times New Roman" panose="02020603050405020304" pitchFamily="18" charset="0"/>
              </a:rPr>
              <a:t>Hilda Sanchez Herrera, CHW</a:t>
            </a:r>
          </a:p>
          <a:p>
            <a:r>
              <a:rPr lang="en-US" sz="1200" dirty="0">
                <a:cs typeface="Times New Roman" panose="02020603050405020304" pitchFamily="18" charset="0"/>
              </a:rPr>
              <a:t>CHW Solutions</a:t>
            </a:r>
          </a:p>
          <a:p>
            <a:r>
              <a:rPr lang="en-US" sz="1200" dirty="0" err="1">
                <a:cs typeface="Times New Roman" panose="02020603050405020304" pitchFamily="18" charset="0"/>
              </a:rPr>
              <a:t>hildaherrera@chwsolutions.com</a:t>
            </a:r>
            <a:endParaRPr lang="en-US" sz="1200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B9C8D7-38BC-487E-B9D2-A0E0CE49B70E}"/>
              </a:ext>
            </a:extLst>
          </p:cNvPr>
          <p:cNvSpPr txBox="1"/>
          <p:nvPr/>
        </p:nvSpPr>
        <p:spPr>
          <a:xfrm>
            <a:off x="5546929" y="3087776"/>
            <a:ext cx="2167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Carol Parnell, CHW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Amen Ministries</a:t>
            </a:r>
          </a:p>
          <a:p>
            <a:r>
              <a:rPr lang="en-US" sz="1200" dirty="0">
                <a:latin typeface="+mj-lt"/>
              </a:rPr>
              <a:t>carol.parnell2015@gmail.com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B03CA5-52FC-4C59-89DD-BE2C86916403}"/>
              </a:ext>
            </a:extLst>
          </p:cNvPr>
          <p:cNvSpPr txBox="1"/>
          <p:nvPr/>
        </p:nvSpPr>
        <p:spPr>
          <a:xfrm>
            <a:off x="9796956" y="3858989"/>
            <a:ext cx="2474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Ebonee Stevenson, CHW</a:t>
            </a:r>
          </a:p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Program Manager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Illinois CHW Association</a:t>
            </a:r>
          </a:p>
          <a:p>
            <a:r>
              <a:rPr lang="en-US" sz="1200" dirty="0">
                <a:latin typeface="+mj-lt"/>
                <a:hlinkClick r:id="rId6"/>
              </a:rPr>
              <a:t>eboneenstevenson@gmail.com</a:t>
            </a:r>
            <a:endParaRPr lang="en-US" sz="1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29410-A152-4BA1-A25C-35966F3B2EDD}"/>
              </a:ext>
            </a:extLst>
          </p:cNvPr>
          <p:cNvSpPr txBox="1"/>
          <p:nvPr/>
        </p:nvSpPr>
        <p:spPr>
          <a:xfrm>
            <a:off x="322547" y="121661"/>
            <a:ext cx="1035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Today’s CHW Café Chat Contributors</a:t>
            </a:r>
            <a:endParaRPr lang="en-US" sz="4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Community Health Worker Panel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3990D-C4C0-472F-9DDB-D3BB12986EF4}"/>
              </a:ext>
            </a:extLst>
          </p:cNvPr>
          <p:cNvSpPr txBox="1"/>
          <p:nvPr/>
        </p:nvSpPr>
        <p:spPr>
          <a:xfrm>
            <a:off x="9775628" y="1727322"/>
            <a:ext cx="27627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Fabiola Rodriquez, CHW</a:t>
            </a:r>
          </a:p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Coordinator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Border Biomedical Research Center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The University of Texas at El Paso</a:t>
            </a:r>
          </a:p>
          <a:p>
            <a:r>
              <a:rPr lang="en-US" sz="1200" dirty="0">
                <a:latin typeface="+mj-lt"/>
                <a:hlinkClick r:id="rId7"/>
              </a:rPr>
              <a:t>byfmo1@gmail.com</a:t>
            </a:r>
            <a:endParaRPr lang="en-US" sz="12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DBEB42-F2AD-1DB9-6785-CC83477978B3}"/>
              </a:ext>
            </a:extLst>
          </p:cNvPr>
          <p:cNvSpPr txBox="1"/>
          <p:nvPr/>
        </p:nvSpPr>
        <p:spPr>
          <a:xfrm>
            <a:off x="2513598" y="6055381"/>
            <a:ext cx="2474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+mj-lt"/>
              </a:rPr>
              <a:t>Andre Pappas, CHW</a:t>
            </a:r>
            <a:endParaRPr lang="en-US" sz="1200" dirty="0">
              <a:solidFill>
                <a:srgbClr val="000000"/>
              </a:solidFill>
              <a:highlight>
                <a:srgbClr val="FFFF00"/>
              </a:highlight>
              <a:latin typeface="+mj-lt"/>
            </a:endParaRPr>
          </a:p>
          <a:p>
            <a:r>
              <a:rPr lang="en-US" sz="1200" dirty="0" err="1">
                <a:latin typeface="+mj-lt"/>
              </a:rPr>
              <a:t>Andre_Pappas@rush.edu</a:t>
            </a:r>
            <a:endParaRPr lang="en-US" sz="1200" dirty="0">
              <a:latin typeface="+mj-lt"/>
            </a:endParaRP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0F4C148-6235-4D60-8B3C-FC40DE3B6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04" y="699017"/>
            <a:ext cx="1911852" cy="2032988"/>
          </a:xfrm>
          <a:prstGeom prst="rect">
            <a:avLst/>
          </a:prstGeom>
        </p:spPr>
      </p:pic>
      <p:pic>
        <p:nvPicPr>
          <p:cNvPr id="7" name="Picture 6" descr="A person with glasses and a cat&#10;&#10;Description automatically generated with low confidence">
            <a:extLst>
              <a:ext uri="{FF2B5EF4-FFF2-40B4-BE49-F238E27FC236}">
                <a16:creationId xmlns:a16="http://schemas.microsoft.com/office/drawing/2014/main" id="{49AA1572-612D-BADF-9B18-E275BF467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" y="4993960"/>
            <a:ext cx="2284629" cy="1523086"/>
          </a:xfrm>
          <a:prstGeom prst="rect">
            <a:avLst/>
          </a:prstGeom>
        </p:spPr>
      </p:pic>
      <p:pic>
        <p:nvPicPr>
          <p:cNvPr id="15" name="Picture 14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DF00138D-40C0-0964-6316-D75E08197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1710" y="2121348"/>
            <a:ext cx="1811679" cy="1358759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D0FFE644-31A3-94EB-76B8-13384B90D1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" y="1113705"/>
            <a:ext cx="1741872" cy="1741872"/>
          </a:xfrm>
          <a:prstGeom prst="rect">
            <a:avLst/>
          </a:prstGeom>
        </p:spPr>
      </p:pic>
      <p:pic>
        <p:nvPicPr>
          <p:cNvPr id="5" name="Picture 4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38F85CC7-113A-54EE-F5DC-5B6146D39F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66" y="4909398"/>
            <a:ext cx="2079163" cy="1675442"/>
          </a:xfrm>
          <a:prstGeom prst="rect">
            <a:avLst/>
          </a:prstGeom>
        </p:spPr>
      </p:pic>
      <p:pic>
        <p:nvPicPr>
          <p:cNvPr id="6" name="Picture 5" descr="A person with long black hair&#10;&#10;Description automatically generated with low confidence">
            <a:extLst>
              <a:ext uri="{FF2B5EF4-FFF2-40B4-BE49-F238E27FC236}">
                <a16:creationId xmlns:a16="http://schemas.microsoft.com/office/drawing/2014/main" id="{8B119AD3-CDDC-31B4-D67A-B32FA5774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35" y="2951417"/>
            <a:ext cx="1739624" cy="17418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CE7051-3EFE-DAA2-60D7-93A7A22C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41580D-7CBF-1463-B6E5-DD98C3AEA0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1" y="2832371"/>
            <a:ext cx="1069405" cy="21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 drinking coffee">
            <a:extLst>
              <a:ext uri="{FF2B5EF4-FFF2-40B4-BE49-F238E27FC236}">
                <a16:creationId xmlns:a16="http://schemas.microsoft.com/office/drawing/2014/main" id="{DF508000-8E4A-A19B-2267-2D007BFD4E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29410-A152-4BA1-A25C-35966F3B2EDD}"/>
              </a:ext>
            </a:extLst>
          </p:cNvPr>
          <p:cNvSpPr txBox="1"/>
          <p:nvPr/>
        </p:nvSpPr>
        <p:spPr>
          <a:xfrm>
            <a:off x="789481" y="4833987"/>
            <a:ext cx="1061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Please let us know your ideas and suggestions for future chats: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158C6A-021A-2E33-F856-D40EEA7B4A6F}"/>
              </a:ext>
            </a:extLst>
          </p:cNvPr>
          <p:cNvSpPr txBox="1"/>
          <p:nvPr/>
        </p:nvSpPr>
        <p:spPr>
          <a:xfrm>
            <a:off x="789480" y="5988551"/>
            <a:ext cx="10613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https://www.surveymonkey.com/r/HBHZZQS</a:t>
            </a:r>
            <a:endParaRPr lang="en-US" sz="2800" b="1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3DD57-72D1-628B-DC42-18F5A85F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86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B8D6C8-3E18-4194-9A28-D575D0EF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56" y="544138"/>
            <a:ext cx="4336412" cy="94317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97BA68D-C741-46FC-AD7E-033E3DFBC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34" y="2021460"/>
            <a:ext cx="3508448" cy="108626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1584777-21AC-4C1D-BB64-283D9A201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712" y="3419454"/>
            <a:ext cx="2294236" cy="1388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D489D4-0E71-48FE-B181-48B97F96E8F0}"/>
              </a:ext>
            </a:extLst>
          </p:cNvPr>
          <p:cNvSpPr txBox="1"/>
          <p:nvPr/>
        </p:nvSpPr>
        <p:spPr>
          <a:xfrm>
            <a:off x="-18674" y="1026803"/>
            <a:ext cx="7457177" cy="1161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+mj-lt"/>
              </a:rPr>
              <a:t>THANK YOU!!!!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336DAC-DB65-AB22-BBD8-9081840CEF0B}"/>
              </a:ext>
            </a:extLst>
          </p:cNvPr>
          <p:cNvSpPr txBox="1"/>
          <p:nvPr/>
        </p:nvSpPr>
        <p:spPr>
          <a:xfrm>
            <a:off x="197453" y="6021474"/>
            <a:ext cx="95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https://nrcrim.org/toolkits/community-health-workers</a:t>
            </a:r>
            <a:r>
              <a:rPr lang="en-US" sz="32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E1982B-B326-D18C-76F6-419252A1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4355F9-247A-D9A7-70A1-CD682D59E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" y="1865870"/>
            <a:ext cx="7049470" cy="39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03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pped hand of barista pouring milk into cappuccino to create leaf pattern">
            <a:extLst>
              <a:ext uri="{FF2B5EF4-FFF2-40B4-BE49-F238E27FC236}">
                <a16:creationId xmlns:a16="http://schemas.microsoft.com/office/drawing/2014/main" id="{E7CD7299-05A3-CA4E-C87F-729636C9E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141"/>
            <a:ext cx="12192000" cy="812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1E32CF-A552-4CFA-B891-F19BE5C75E33}"/>
              </a:ext>
            </a:extLst>
          </p:cNvPr>
          <p:cNvSpPr txBox="1"/>
          <p:nvPr/>
        </p:nvSpPr>
        <p:spPr>
          <a:xfrm>
            <a:off x="2455760" y="1206789"/>
            <a:ext cx="762735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We will be recording this café chat, and the link will be posted on the NRC-RIM website:</a:t>
            </a:r>
          </a:p>
          <a:p>
            <a:pPr lvl="1"/>
            <a:r>
              <a:rPr lang="en-US" sz="2600" dirty="0">
                <a:latin typeface="+mj-lt"/>
                <a:cs typeface="Times New Roman" panose="02020603050405020304" pitchFamily="18" charset="0"/>
                <a:hlinkClick r:id="rId4"/>
              </a:rPr>
              <a:t>https://nrcrim.org/toolkits/community-health-workers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Join the discussion on CHW Solutions’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facebook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page: </a:t>
            </a:r>
            <a:r>
              <a:rPr lang="en-US" sz="2600" u="sng" dirty="0">
                <a:latin typeface="+mj-lt"/>
                <a:hlinkClick r:id="rId5"/>
              </a:rPr>
              <a:t>https://www.facebook.com/CHWSolutions2022/</a:t>
            </a:r>
            <a:endParaRPr lang="en-US" sz="2600" u="sng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u="sng" dirty="0">
              <a:latin typeface="+mj-lt"/>
              <a:cs typeface="Times New Roman" panose="02020603050405020304" pitchFamily="18" charset="0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b="1" dirty="0">
                <a:latin typeface="+mj-lt"/>
                <a:cs typeface="Times New Roman" panose="02020603050405020304" pitchFamily="18" charset="0"/>
              </a:rPr>
              <a:t>Where are you joining from?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b="1" dirty="0">
                <a:latin typeface="+mj-lt"/>
                <a:cs typeface="Times New Roman" panose="02020603050405020304" pitchFamily="18" charset="0"/>
              </a:rPr>
              <a:t>What is your role related to CHWs?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600" b="1" dirty="0">
                <a:latin typeface="+mj-lt"/>
                <a:cs typeface="Times New Roman" panose="02020603050405020304" pitchFamily="18" charset="0"/>
              </a:rPr>
              <a:t>What are your CHW priorities for the next year?</a:t>
            </a:r>
          </a:p>
          <a:p>
            <a:r>
              <a:rPr lang="en-US" sz="2600" dirty="0"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EA4AE-0C83-4C2B-810E-0C634B77D53D}"/>
              </a:ext>
            </a:extLst>
          </p:cNvPr>
          <p:cNvSpPr txBox="1"/>
          <p:nvPr/>
        </p:nvSpPr>
        <p:spPr>
          <a:xfrm>
            <a:off x="3474333" y="345015"/>
            <a:ext cx="52433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+mj-lt"/>
                <a:cs typeface="Times New Roman" panose="02020603050405020304" pitchFamily="18" charset="0"/>
              </a:rPr>
              <a:t>Housekeeping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FA9B02-CAD7-1731-8015-90C559F1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35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2633-655D-4606-9D72-2572BEFE0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3803" y="64267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/>
              <a:t>Today’s Agenda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7001A07-000F-4905-89C1-2AB202D173C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35591" y="2438400"/>
            <a:ext cx="7301036" cy="42218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b="1" dirty="0"/>
              <a:t>Introduction </a:t>
            </a:r>
            <a:r>
              <a:rPr lang="en-US" sz="1900" dirty="0"/>
              <a:t>(Megan Ellingson, CHW Solutions) </a:t>
            </a:r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b="1" dirty="0"/>
              <a:t>Guided Meditation </a:t>
            </a:r>
            <a:r>
              <a:rPr lang="en-US" sz="1900" dirty="0"/>
              <a:t>(Dra. Dulce Lopez, Consultant)</a:t>
            </a:r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b="1" dirty="0"/>
              <a:t>CHWs and Health Coaching Resources </a:t>
            </a:r>
            <a:r>
              <a:rPr lang="en-US" sz="1900" dirty="0"/>
              <a:t>(Renee Gust, RN, Hennepin County Public Health)</a:t>
            </a:r>
            <a:endParaRPr lang="en-US" b="1" dirty="0"/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b="1" dirty="0"/>
              <a:t>CHWs Working with Primary Care Providers </a:t>
            </a:r>
            <a:r>
              <a:rPr lang="en-US" sz="1900" dirty="0"/>
              <a:t>(Ron Jankowski, MD, CHW Solutions)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/>
              <a:t>What’s Next for the Migrant Clinicians Network </a:t>
            </a:r>
          </a:p>
          <a:p>
            <a:pPr marL="114300" algn="l"/>
            <a:r>
              <a:rPr lang="en-US" sz="1900" b="1" dirty="0"/>
              <a:t>	</a:t>
            </a:r>
            <a:r>
              <a:rPr lang="en-US" sz="1900" dirty="0"/>
              <a:t>(Alma Galvan, Migrant Clinicians Network)</a:t>
            </a:r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b="1" dirty="0"/>
              <a:t>Community Health Worker (CHW) Discussion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/>
              <a:t>Paula Brown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/>
              <a:t>Hilda Sanchez Herrera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/>
              <a:t>Andre Pappas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/>
              <a:t>Carol Parnell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/>
              <a:t>Ashley Rodriguez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/>
              <a:t>Fabiola Rodriguez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/>
              <a:t>Ebonee Stevenson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dirty="0" err="1"/>
              <a:t>Tarri</a:t>
            </a:r>
            <a:r>
              <a:rPr lang="en-US" dirty="0"/>
              <a:t> </a:t>
            </a:r>
            <a:r>
              <a:rPr lang="en-US" dirty="0" err="1"/>
              <a:t>Wyre</a:t>
            </a:r>
            <a:endParaRPr lang="en-US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/>
              <a:t>Closing </a:t>
            </a:r>
            <a:r>
              <a:rPr lang="en-US" sz="1900" dirty="0"/>
              <a:t>(Megan Ellingson, CHW Solutions)</a:t>
            </a:r>
          </a:p>
        </p:txBody>
      </p:sp>
      <p:pic>
        <p:nvPicPr>
          <p:cNvPr id="6" name="Picture 5" descr="Writing an appointment on a paper agenda">
            <a:extLst>
              <a:ext uri="{FF2B5EF4-FFF2-40B4-BE49-F238E27FC236}">
                <a16:creationId xmlns:a16="http://schemas.microsoft.com/office/drawing/2014/main" id="{D6B5423D-1B2D-0D34-9CE4-9C0A6595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81" b="-1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B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8D4320-290F-158E-C2EA-EBE5E104F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7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keout paper cups, bag, and boxes on cafe counter">
            <a:extLst>
              <a:ext uri="{FF2B5EF4-FFF2-40B4-BE49-F238E27FC236}">
                <a16:creationId xmlns:a16="http://schemas.microsoft.com/office/drawing/2014/main" id="{9ADE8157-F9CF-65D0-CC15-090752ABC2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5202"/>
            <a:ext cx="12191999" cy="8129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FDB80-6C4E-4F3B-BAAB-D5F742F2015C}"/>
              </a:ext>
            </a:extLst>
          </p:cNvPr>
          <p:cNvSpPr txBox="1"/>
          <p:nvPr/>
        </p:nvSpPr>
        <p:spPr>
          <a:xfrm>
            <a:off x="2767563" y="1274159"/>
            <a:ext cx="3240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Megan Ellingson, CHW, MHA </a:t>
            </a:r>
          </a:p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Co-Founder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CHW Solutions</a:t>
            </a:r>
          </a:p>
          <a:p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meganellingson@chwsolutions.com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C4304-7947-4D29-A2FF-DCCDEA5ED2FD}"/>
              </a:ext>
            </a:extLst>
          </p:cNvPr>
          <p:cNvSpPr txBox="1"/>
          <p:nvPr/>
        </p:nvSpPr>
        <p:spPr>
          <a:xfrm>
            <a:off x="1663840" y="4406299"/>
            <a:ext cx="3240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Megan Nieto, CHW</a:t>
            </a:r>
          </a:p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Co-Founder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CHW Solutions</a:t>
            </a:r>
          </a:p>
          <a:p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megannieto@chwsolutions.com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29410-A152-4BA1-A25C-35966F3B2EDD}"/>
              </a:ext>
            </a:extLst>
          </p:cNvPr>
          <p:cNvSpPr txBox="1"/>
          <p:nvPr/>
        </p:nvSpPr>
        <p:spPr>
          <a:xfrm>
            <a:off x="2114271" y="355675"/>
            <a:ext cx="796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cs typeface="Times New Roman" panose="02020603050405020304" pitchFamily="18" charset="0"/>
              </a:rPr>
              <a:t>Today’s CHW Café Chat Contributors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3990D-C4C0-472F-9DDB-D3BB12986EF4}"/>
              </a:ext>
            </a:extLst>
          </p:cNvPr>
          <p:cNvSpPr txBox="1"/>
          <p:nvPr/>
        </p:nvSpPr>
        <p:spPr>
          <a:xfrm>
            <a:off x="8749190" y="1859475"/>
            <a:ext cx="3095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Alma Galvan</a:t>
            </a:r>
          </a:p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Senior Program Manager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Migrant Clinicians Network</a:t>
            </a:r>
          </a:p>
          <a:p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agalvan@migrantclinician.org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97EB0-4C9A-F08A-EFB4-0EE78ACC7A34}"/>
              </a:ext>
            </a:extLst>
          </p:cNvPr>
          <p:cNvSpPr txBox="1"/>
          <p:nvPr/>
        </p:nvSpPr>
        <p:spPr>
          <a:xfrm>
            <a:off x="8749190" y="3731979"/>
            <a:ext cx="3329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Rene Gust, RN</a:t>
            </a:r>
          </a:p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Public Health Nurse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Hennepin County Public Health</a:t>
            </a:r>
          </a:p>
          <a:p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renee.gust@hennepin.us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670C3E-C26B-4560-8352-D0877FBD86B1}"/>
              </a:ext>
            </a:extLst>
          </p:cNvPr>
          <p:cNvSpPr txBox="1"/>
          <p:nvPr/>
        </p:nvSpPr>
        <p:spPr>
          <a:xfrm>
            <a:off x="1430452" y="5755155"/>
            <a:ext cx="3548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Jiang Zhu, Web Developer and Designer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CHW Solutions</a:t>
            </a:r>
          </a:p>
          <a:p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jiangzhu@chwsolutions.com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9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524CB39B-BDC2-A4B7-29E8-C507DF4D6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" y="5505632"/>
            <a:ext cx="1204513" cy="1080520"/>
          </a:xfrm>
          <a:prstGeom prst="rect">
            <a:avLst/>
          </a:prstGeom>
        </p:spPr>
      </p:pic>
      <p:pic>
        <p:nvPicPr>
          <p:cNvPr id="15" name="Picture 14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97244BC7-2555-F4A5-089A-165DF94F0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20" y="1072678"/>
            <a:ext cx="1785642" cy="1189827"/>
          </a:xfrm>
          <a:prstGeom prst="rect">
            <a:avLst/>
          </a:prstGeom>
        </p:spPr>
      </p:pic>
      <p:pic>
        <p:nvPicPr>
          <p:cNvPr id="19" name="Picture 18" descr="A person with long hair wearing glasses&#10;&#10;Description automatically generated with low confidence">
            <a:extLst>
              <a:ext uri="{FF2B5EF4-FFF2-40B4-BE49-F238E27FC236}">
                <a16:creationId xmlns:a16="http://schemas.microsoft.com/office/drawing/2014/main" id="{B9D822C4-78E9-1601-55FD-C524B9DF3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0" y="4465850"/>
            <a:ext cx="1437901" cy="958117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89DE1D8-61E1-7FA1-A2D6-0FA57B91E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31" y="5042236"/>
            <a:ext cx="2245289" cy="16631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779BEA-B12B-8B8B-58F9-FC32E4B13156}"/>
              </a:ext>
            </a:extLst>
          </p:cNvPr>
          <p:cNvSpPr txBox="1"/>
          <p:nvPr/>
        </p:nvSpPr>
        <p:spPr>
          <a:xfrm>
            <a:off x="2767563" y="3337916"/>
            <a:ext cx="3329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Dr. Ron Jankowski, Medical Director</a:t>
            </a:r>
          </a:p>
          <a:p>
            <a:r>
              <a:rPr lang="en-US" sz="1600" dirty="0">
                <a:latin typeface="+mj-lt"/>
              </a:rPr>
              <a:t>CHW Solutions</a:t>
            </a:r>
          </a:p>
          <a:p>
            <a:r>
              <a:rPr lang="en-US" sz="1600" dirty="0" err="1">
                <a:latin typeface="+mj-lt"/>
              </a:rPr>
              <a:t>ronaldjankowski@chwsolutions.com</a:t>
            </a:r>
            <a:endParaRPr lang="en-US" sz="16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35D920-4F57-1D71-3944-B82D92C32C0D}"/>
              </a:ext>
            </a:extLst>
          </p:cNvPr>
          <p:cNvSpPr txBox="1"/>
          <p:nvPr/>
        </p:nvSpPr>
        <p:spPr>
          <a:xfrm>
            <a:off x="8749190" y="5675319"/>
            <a:ext cx="3329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Dra. Dulce Lopez</a:t>
            </a:r>
          </a:p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Consultant and Licensed Psychologist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Founder,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Metamorfosis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thru Love</a:t>
            </a:r>
          </a:p>
          <a:p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dra.crzn@gmail.com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645A9-8C57-9D7D-E1D4-E34A4FBC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94E30D5E-44EF-77B7-BF6E-FFFF63A918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>
          <a:xfrm>
            <a:off x="7117492" y="1016557"/>
            <a:ext cx="1518729" cy="1835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83885-47AD-170E-76A6-CE4D1DD2E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5" y="2741758"/>
            <a:ext cx="2062766" cy="1374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76686-B7D6-96E3-EC39-7601D73376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41" y="3052119"/>
            <a:ext cx="1630643" cy="17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ose-up of cup of cappuccino in person's hands">
            <a:extLst>
              <a:ext uri="{FF2B5EF4-FFF2-40B4-BE49-F238E27FC236}">
                <a16:creationId xmlns:a16="http://schemas.microsoft.com/office/drawing/2014/main" id="{9AFCA17C-4016-A803-26CB-1510E0E36B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-868226"/>
            <a:ext cx="12237720" cy="8169329"/>
          </a:xfrm>
          <a:prstGeom prst="rect">
            <a:avLst/>
          </a:prstGeom>
        </p:spPr>
      </p:pic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AFD66A67-BAAA-4F6C-8127-31A0F96AF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6"/>
          <a:stretch/>
        </p:blipFill>
        <p:spPr bwMode="auto">
          <a:xfrm>
            <a:off x="4008714" y="4174419"/>
            <a:ext cx="1490436" cy="18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7C4304-7947-4D29-A2FF-DCCDEA5ED2FD}"/>
              </a:ext>
            </a:extLst>
          </p:cNvPr>
          <p:cNvSpPr txBox="1"/>
          <p:nvPr/>
        </p:nvSpPr>
        <p:spPr>
          <a:xfrm>
            <a:off x="1917818" y="2209246"/>
            <a:ext cx="226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Paula Brown, CHW Senior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Hennepin Healthcare</a:t>
            </a:r>
          </a:p>
          <a:p>
            <a:r>
              <a:rPr lang="en-US" sz="1200" dirty="0" err="1"/>
              <a:t>Paula.Brown@hcmed.org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9F597-96AB-4BB5-8E81-C7CC6991DED3}"/>
              </a:ext>
            </a:extLst>
          </p:cNvPr>
          <p:cNvSpPr txBox="1"/>
          <p:nvPr/>
        </p:nvSpPr>
        <p:spPr>
          <a:xfrm>
            <a:off x="9913395" y="5612237"/>
            <a:ext cx="2427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+mj-lt"/>
              </a:rPr>
              <a:t>Tarri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Wyre</a:t>
            </a:r>
            <a:r>
              <a:rPr lang="en-US" sz="1200" b="1" dirty="0">
                <a:latin typeface="+mj-lt"/>
              </a:rPr>
              <a:t>, CHWI, BS</a:t>
            </a:r>
          </a:p>
          <a:p>
            <a:r>
              <a:rPr lang="en-US" sz="1200" b="1" dirty="0">
                <a:latin typeface="+mj-lt"/>
              </a:rPr>
              <a:t>Manager, Community Health Workers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Community Benefits Corporation</a:t>
            </a:r>
          </a:p>
          <a:p>
            <a:r>
              <a:rPr lang="en-US" sz="1200" b="0" dirty="0">
                <a:latin typeface="+mj-lt"/>
                <a:cs typeface="Times New Roman" panose="02020603050405020304" pitchFamily="18" charset="0"/>
              </a:rPr>
              <a:t>Memorial Hermann Health System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9AFDE9-999D-4138-8DEF-CA930B5267AC}"/>
              </a:ext>
            </a:extLst>
          </p:cNvPr>
          <p:cNvSpPr txBox="1"/>
          <p:nvPr/>
        </p:nvSpPr>
        <p:spPr>
          <a:xfrm>
            <a:off x="5499150" y="5339768"/>
            <a:ext cx="2105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Ashley Rodriguez, CHW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Texas</a:t>
            </a:r>
          </a:p>
          <a:p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ashleymarti@gmail.com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B76278-A758-4B91-837E-7ED7AA7B16EB}"/>
              </a:ext>
            </a:extLst>
          </p:cNvPr>
          <p:cNvSpPr txBox="1"/>
          <p:nvPr/>
        </p:nvSpPr>
        <p:spPr>
          <a:xfrm>
            <a:off x="1555793" y="4312988"/>
            <a:ext cx="226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cs typeface="Times New Roman" panose="02020603050405020304" pitchFamily="18" charset="0"/>
              </a:rPr>
              <a:t>Hilda Sanchez Herrera, CHW</a:t>
            </a:r>
          </a:p>
          <a:p>
            <a:r>
              <a:rPr lang="en-US" sz="1200" dirty="0">
                <a:cs typeface="Times New Roman" panose="02020603050405020304" pitchFamily="18" charset="0"/>
              </a:rPr>
              <a:t>CHW Solutions</a:t>
            </a:r>
          </a:p>
          <a:p>
            <a:r>
              <a:rPr lang="en-US" sz="1200" dirty="0" err="1">
                <a:cs typeface="Times New Roman" panose="02020603050405020304" pitchFamily="18" charset="0"/>
              </a:rPr>
              <a:t>hildaherrera@chwsolutions.com</a:t>
            </a:r>
            <a:endParaRPr lang="en-US" sz="1200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B9C8D7-38BC-487E-B9D2-A0E0CE49B70E}"/>
              </a:ext>
            </a:extLst>
          </p:cNvPr>
          <p:cNvSpPr txBox="1"/>
          <p:nvPr/>
        </p:nvSpPr>
        <p:spPr>
          <a:xfrm>
            <a:off x="5546929" y="3087776"/>
            <a:ext cx="2167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Carol Parnell, CHW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Amen Ministries</a:t>
            </a:r>
          </a:p>
          <a:p>
            <a:r>
              <a:rPr lang="en-US" sz="1200" dirty="0">
                <a:latin typeface="+mj-lt"/>
              </a:rPr>
              <a:t>carol.parnell2015@gmail.com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B03CA5-52FC-4C59-89DD-BE2C86916403}"/>
              </a:ext>
            </a:extLst>
          </p:cNvPr>
          <p:cNvSpPr txBox="1"/>
          <p:nvPr/>
        </p:nvSpPr>
        <p:spPr>
          <a:xfrm>
            <a:off x="9796956" y="3858989"/>
            <a:ext cx="2474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Ebonee Stevenson, CHW</a:t>
            </a:r>
          </a:p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Program Manager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Illinois CHW Association</a:t>
            </a:r>
          </a:p>
          <a:p>
            <a:r>
              <a:rPr lang="en-US" sz="1200" dirty="0">
                <a:latin typeface="+mj-lt"/>
                <a:hlinkClick r:id="rId6"/>
              </a:rPr>
              <a:t>eboneenstevenson@gmail.com</a:t>
            </a:r>
            <a:endParaRPr lang="en-US" sz="12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29410-A152-4BA1-A25C-35966F3B2EDD}"/>
              </a:ext>
            </a:extLst>
          </p:cNvPr>
          <p:cNvSpPr txBox="1"/>
          <p:nvPr/>
        </p:nvSpPr>
        <p:spPr>
          <a:xfrm>
            <a:off x="322547" y="121661"/>
            <a:ext cx="1035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Today’s CHW Café Chat Contributors</a:t>
            </a:r>
            <a:endParaRPr lang="en-US" sz="4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Community Health Worker Panel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3990D-C4C0-472F-9DDB-D3BB12986EF4}"/>
              </a:ext>
            </a:extLst>
          </p:cNvPr>
          <p:cNvSpPr txBox="1"/>
          <p:nvPr/>
        </p:nvSpPr>
        <p:spPr>
          <a:xfrm>
            <a:off x="9775628" y="1727322"/>
            <a:ext cx="27627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Fabiola Rodriquez, CHW</a:t>
            </a:r>
          </a:p>
          <a:p>
            <a:r>
              <a:rPr lang="en-US" sz="1200" b="1" dirty="0">
                <a:latin typeface="+mj-lt"/>
                <a:cs typeface="Times New Roman" panose="02020603050405020304" pitchFamily="18" charset="0"/>
              </a:rPr>
              <a:t>Coordinator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Border Biomedical Research Center</a:t>
            </a:r>
          </a:p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The University of Texas at El Paso</a:t>
            </a:r>
          </a:p>
          <a:p>
            <a:r>
              <a:rPr lang="en-US" sz="1200" dirty="0">
                <a:latin typeface="+mj-lt"/>
                <a:hlinkClick r:id="rId7"/>
              </a:rPr>
              <a:t>byfmo1@gmail.com</a:t>
            </a:r>
            <a:endParaRPr lang="en-US" sz="12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DBEB42-F2AD-1DB9-6785-CC83477978B3}"/>
              </a:ext>
            </a:extLst>
          </p:cNvPr>
          <p:cNvSpPr txBox="1"/>
          <p:nvPr/>
        </p:nvSpPr>
        <p:spPr>
          <a:xfrm>
            <a:off x="2513598" y="6055381"/>
            <a:ext cx="2474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+mj-lt"/>
              </a:rPr>
              <a:t>Andre Pappas, CHW</a:t>
            </a:r>
            <a:endParaRPr lang="en-US" sz="1200" dirty="0">
              <a:solidFill>
                <a:srgbClr val="000000"/>
              </a:solidFill>
              <a:highlight>
                <a:srgbClr val="FFFF00"/>
              </a:highlight>
              <a:latin typeface="+mj-lt"/>
            </a:endParaRPr>
          </a:p>
          <a:p>
            <a:r>
              <a:rPr lang="en-US" sz="1200" dirty="0" err="1">
                <a:latin typeface="+mj-lt"/>
              </a:rPr>
              <a:t>Andre_Pappas@rush.edu</a:t>
            </a:r>
            <a:endParaRPr lang="en-US" sz="1200" dirty="0">
              <a:latin typeface="+mj-lt"/>
            </a:endParaRP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0F4C148-6235-4D60-8B3C-FC40DE3B6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04" y="699017"/>
            <a:ext cx="1911852" cy="2032988"/>
          </a:xfrm>
          <a:prstGeom prst="rect">
            <a:avLst/>
          </a:prstGeom>
        </p:spPr>
      </p:pic>
      <p:pic>
        <p:nvPicPr>
          <p:cNvPr id="7" name="Picture 6" descr="A person with glasses and a cat&#10;&#10;Description automatically generated with low confidence">
            <a:extLst>
              <a:ext uri="{FF2B5EF4-FFF2-40B4-BE49-F238E27FC236}">
                <a16:creationId xmlns:a16="http://schemas.microsoft.com/office/drawing/2014/main" id="{49AA1572-612D-BADF-9B18-E275BF467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" y="4993960"/>
            <a:ext cx="2284629" cy="1523086"/>
          </a:xfrm>
          <a:prstGeom prst="rect">
            <a:avLst/>
          </a:prstGeom>
        </p:spPr>
      </p:pic>
      <p:pic>
        <p:nvPicPr>
          <p:cNvPr id="15" name="Picture 14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DF00138D-40C0-0964-6316-D75E08197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1710" y="2121348"/>
            <a:ext cx="1811679" cy="1358759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D0FFE644-31A3-94EB-76B8-13384B90D1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8" y="1113705"/>
            <a:ext cx="1741872" cy="1741872"/>
          </a:xfrm>
          <a:prstGeom prst="rect">
            <a:avLst/>
          </a:prstGeom>
        </p:spPr>
      </p:pic>
      <p:pic>
        <p:nvPicPr>
          <p:cNvPr id="5" name="Picture 4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38F85CC7-113A-54EE-F5DC-5B6146D39F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66" y="4909398"/>
            <a:ext cx="2079163" cy="1675442"/>
          </a:xfrm>
          <a:prstGeom prst="rect">
            <a:avLst/>
          </a:prstGeom>
        </p:spPr>
      </p:pic>
      <p:pic>
        <p:nvPicPr>
          <p:cNvPr id="6" name="Picture 5" descr="A person with long black hair&#10;&#10;Description automatically generated with low confidence">
            <a:extLst>
              <a:ext uri="{FF2B5EF4-FFF2-40B4-BE49-F238E27FC236}">
                <a16:creationId xmlns:a16="http://schemas.microsoft.com/office/drawing/2014/main" id="{8B119AD3-CDDC-31B4-D67A-B32FA5774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35" y="2951417"/>
            <a:ext cx="1739624" cy="17418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CE7051-3EFE-DAA2-60D7-93A7A22C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41580D-7CBF-1463-B6E5-DD98C3AEA0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1" y="2832371"/>
            <a:ext cx="1069405" cy="21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2633-655D-4606-9D72-2572BEFE0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104" y="1396289"/>
            <a:ext cx="503478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b="1" dirty="0"/>
              <a:t>CHW Summer Café Chat Summary</a:t>
            </a:r>
            <a:endParaRPr lang="en-US" sz="34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CE6AADF-0D62-6DEA-A0FD-8A73A6657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" y="1033758"/>
            <a:ext cx="4856199" cy="1503542"/>
          </a:xfrm>
          <a:prstGeom prst="rect">
            <a:avLst/>
          </a:prstGeom>
        </p:spPr>
      </p:pic>
      <p:pic>
        <p:nvPicPr>
          <p:cNvPr id="6" name="Picture 5" descr="Writing an appointment on a paper agenda">
            <a:extLst>
              <a:ext uri="{FF2B5EF4-FFF2-40B4-BE49-F238E27FC236}">
                <a16:creationId xmlns:a16="http://schemas.microsoft.com/office/drawing/2014/main" id="{D6B5423D-1B2D-0D34-9CE4-9C0A6595E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881" b="-1"/>
          <a:stretch/>
        </p:blipFill>
        <p:spPr>
          <a:xfrm>
            <a:off x="429768" y="3471531"/>
            <a:ext cx="1570336" cy="232321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7001A07-000F-4905-89C1-2AB202D173C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24154" y="2537300"/>
            <a:ext cx="6397015" cy="31816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800100" lvl="2" algn="l"/>
            <a:endParaRPr lang="en-US" sz="1700" b="1" dirty="0"/>
          </a:p>
          <a:p>
            <a:pPr marL="114300" algn="l"/>
            <a:r>
              <a:rPr lang="en-US" sz="2300" b="1" dirty="0"/>
              <a:t>June 21, 2022 </a:t>
            </a:r>
            <a:r>
              <a:rPr lang="en-US" sz="2300" dirty="0"/>
              <a:t>What is it like being a CHW during the COVID pandemic?</a:t>
            </a:r>
          </a:p>
          <a:p>
            <a:pPr marL="114300" algn="l"/>
            <a:endParaRPr lang="en-US" sz="2300" dirty="0"/>
          </a:p>
          <a:p>
            <a:pPr marL="114300" algn="l"/>
            <a:r>
              <a:rPr lang="en-US" sz="2300" b="1" dirty="0"/>
              <a:t>July 19, 2022 </a:t>
            </a:r>
            <a:r>
              <a:rPr lang="en-US" sz="2300" dirty="0"/>
              <a:t>What did we do to make it through? CHW Self-Care</a:t>
            </a:r>
          </a:p>
          <a:p>
            <a:pPr marL="114300" algn="l"/>
            <a:endParaRPr lang="en-US" sz="2300" dirty="0"/>
          </a:p>
          <a:p>
            <a:pPr marL="114300" algn="l">
              <a:lnSpc>
                <a:spcPct val="120000"/>
              </a:lnSpc>
            </a:pPr>
            <a:r>
              <a:rPr lang="en-US" sz="2300" b="1" dirty="0"/>
              <a:t>August 23, 2022 W</a:t>
            </a:r>
            <a:r>
              <a:rPr lang="en-US" sz="2300" dirty="0"/>
              <a:t>hat’s next for CHWs? Motivating Patients and Communities to Choose Health</a:t>
            </a:r>
          </a:p>
          <a:p>
            <a:pPr marL="114300" algn="l"/>
            <a:endParaRPr lang="en-US" sz="2300" dirty="0"/>
          </a:p>
          <a:p>
            <a:pPr marL="114300" algn="l"/>
            <a:r>
              <a:rPr lang="en-US" sz="3100" b="1" dirty="0"/>
              <a:t>ALL Chats</a:t>
            </a:r>
            <a:r>
              <a:rPr lang="en-US" sz="3100" dirty="0"/>
              <a:t>:</a:t>
            </a:r>
          </a:p>
          <a:p>
            <a:pPr marL="914400" lvl="1" indent="-342900" algn="l">
              <a:buFont typeface="Arial" panose="020B0604020202020204" pitchFamily="34" charset="0"/>
              <a:buChar char="•"/>
            </a:pPr>
            <a:r>
              <a:rPr lang="en-US" sz="2100" dirty="0"/>
              <a:t>Share NRC-RIM resources</a:t>
            </a:r>
          </a:p>
          <a:p>
            <a:pPr marL="914400" lvl="1" indent="-342900" algn="l">
              <a:buFont typeface="Arial" panose="020B0604020202020204" pitchFamily="34" charset="0"/>
              <a:buChar char="•"/>
            </a:pPr>
            <a:r>
              <a:rPr lang="en-US" sz="2100" dirty="0"/>
              <a:t>Discussion with fellow CHWs</a:t>
            </a:r>
          </a:p>
          <a:p>
            <a:pPr marL="914400" lvl="1" indent="-342900" algn="l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081E8-15BC-0F9A-B964-77074F93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A6B8C-D931-25BA-2293-F33449F0727F}"/>
              </a:ext>
            </a:extLst>
          </p:cNvPr>
          <p:cNvSpPr txBox="1"/>
          <p:nvPr/>
        </p:nvSpPr>
        <p:spPr>
          <a:xfrm>
            <a:off x="3997980" y="5833130"/>
            <a:ext cx="8423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https://nrcrim.org/toolkits/community-health-workers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7177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oga mat lying on floor indoors">
            <a:extLst>
              <a:ext uri="{FF2B5EF4-FFF2-40B4-BE49-F238E27FC236}">
                <a16:creationId xmlns:a16="http://schemas.microsoft.com/office/drawing/2014/main" id="{E4B33A9A-F22B-BD72-07E1-EA07C2230F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8807A-446D-B253-4F88-BDEB49E758F5}"/>
              </a:ext>
            </a:extLst>
          </p:cNvPr>
          <p:cNvSpPr txBox="1"/>
          <p:nvPr/>
        </p:nvSpPr>
        <p:spPr>
          <a:xfrm>
            <a:off x="8749190" y="5675319"/>
            <a:ext cx="3329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Dra. Dulce Lopez</a:t>
            </a:r>
          </a:p>
          <a:p>
            <a:r>
              <a:rPr lang="en-US" sz="1600" b="1" dirty="0">
                <a:latin typeface="+mj-lt"/>
                <a:cs typeface="Times New Roman" panose="02020603050405020304" pitchFamily="18" charset="0"/>
              </a:rPr>
              <a:t>Consultant and Licensed Psychologist</a:t>
            </a:r>
          </a:p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Founder, </a:t>
            </a:r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Metamorfosis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thru Love</a:t>
            </a:r>
          </a:p>
          <a:p>
            <a:r>
              <a:rPr lang="en-US" sz="1600" dirty="0" err="1">
                <a:latin typeface="+mj-lt"/>
                <a:cs typeface="Times New Roman" panose="02020603050405020304" pitchFamily="18" charset="0"/>
              </a:rPr>
              <a:t>dra.crzn@gmail.com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9F4FAF-48A6-F5ED-812D-1F14559F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derly couple biking">
            <a:extLst>
              <a:ext uri="{FF2B5EF4-FFF2-40B4-BE49-F238E27FC236}">
                <a16:creationId xmlns:a16="http://schemas.microsoft.com/office/drawing/2014/main" id="{6DE857DF-0B0D-0BC9-43D8-B4D80687DB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C8A32E-A8A9-8B55-0D2D-324FA9883028}"/>
              </a:ext>
            </a:extLst>
          </p:cNvPr>
          <p:cNvSpPr/>
          <p:nvPr/>
        </p:nvSpPr>
        <p:spPr>
          <a:xfrm>
            <a:off x="164236" y="4761303"/>
            <a:ext cx="529305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29410-A152-4BA1-A25C-35966F3B2EDD}"/>
              </a:ext>
            </a:extLst>
          </p:cNvPr>
          <p:cNvSpPr txBox="1"/>
          <p:nvPr/>
        </p:nvSpPr>
        <p:spPr>
          <a:xfrm>
            <a:off x="369130" y="285947"/>
            <a:ext cx="66356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cs typeface="Times New Roman" panose="02020603050405020304" pitchFamily="18" charset="0"/>
              </a:rPr>
              <a:t>CHWs and Health Coaching</a:t>
            </a:r>
          </a:p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Renee Gust, PHN</a:t>
            </a:r>
          </a:p>
          <a:p>
            <a:pPr algn="ctr"/>
            <a:r>
              <a:rPr lang="en-US" sz="2000" b="1" dirty="0">
                <a:latin typeface="+mj-lt"/>
                <a:cs typeface="Times New Roman" panose="02020603050405020304" pitchFamily="18" charset="0"/>
              </a:rPr>
              <a:t>Hennepin County Public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7F1F1-5171-6F3B-C335-2AAB989DBF76}"/>
              </a:ext>
            </a:extLst>
          </p:cNvPr>
          <p:cNvSpPr txBox="1"/>
          <p:nvPr/>
        </p:nvSpPr>
        <p:spPr>
          <a:xfrm>
            <a:off x="255134" y="5525353"/>
            <a:ext cx="6357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+mj-lt"/>
                <a:cs typeface="Times New Roman" panose="02020603050405020304" pitchFamily="18" charset="0"/>
              </a:rPr>
              <a:t>https://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chwsolutions.com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/sharing-library/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5472E-8E5D-0700-CE72-53BFA1EF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9942C-26D3-6384-CEE1-A63AB135F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234" y="4761303"/>
            <a:ext cx="3505200" cy="1905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1E4153C-22EB-2BC8-660A-14F9E558A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49" y="5179807"/>
            <a:ext cx="3177423" cy="691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2BDD57-7E66-7196-C4A2-9D70E1ECF542}"/>
              </a:ext>
            </a:extLst>
          </p:cNvPr>
          <p:cNvSpPr txBox="1"/>
          <p:nvPr/>
        </p:nvSpPr>
        <p:spPr>
          <a:xfrm>
            <a:off x="369129" y="1689729"/>
            <a:ext cx="495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Recorded Trainings Available Online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Introduction to Health Coaching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Nutrition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Physical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Sign-up for The Health Coach Newsletter (email Renee @ </a:t>
            </a:r>
            <a:r>
              <a:rPr lang="en-US" sz="2000" dirty="0">
                <a:hlinkClick r:id="rId6"/>
              </a:rPr>
              <a:t>renee.gust@hennepin.us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Patient Action Plan</a:t>
            </a:r>
          </a:p>
        </p:txBody>
      </p:sp>
    </p:spTree>
    <p:extLst>
      <p:ext uri="{BB962C8B-B14F-4D97-AF65-F5344CB8AC3E}">
        <p14:creationId xmlns:p14="http://schemas.microsoft.com/office/powerpoint/2010/main" val="428755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40EF8-F4A1-E4B3-C7E0-C8FB279F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ADA34-1F9E-4661-8648-C98F5CEB413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B9815-4362-AC3E-1C72-70A7D10CB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6" y="263756"/>
            <a:ext cx="5241839" cy="6582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C278E-4AFD-3708-5BB9-B27B14015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897" y="164034"/>
            <a:ext cx="5696465" cy="66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53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840</Words>
  <Application>Microsoft Macintosh PowerPoint</Application>
  <PresentationFormat>Widescreen</PresentationFormat>
  <Paragraphs>181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Today’s Agenda</vt:lpstr>
      <vt:lpstr>PowerPoint Presentation</vt:lpstr>
      <vt:lpstr>PowerPoint Presentation</vt:lpstr>
      <vt:lpstr>CHW Summer Café Chat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Karl Timothy</dc:creator>
  <cp:lastModifiedBy>Megan Ellingson</cp:lastModifiedBy>
  <cp:revision>158</cp:revision>
  <cp:lastPrinted>2022-07-18T23:46:31Z</cp:lastPrinted>
  <dcterms:created xsi:type="dcterms:W3CDTF">2020-10-06T15:10:30Z</dcterms:created>
  <dcterms:modified xsi:type="dcterms:W3CDTF">2022-08-22T17:32:35Z</dcterms:modified>
</cp:coreProperties>
</file>